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8" r:id="rId2"/>
    <p:sldId id="279" r:id="rId3"/>
    <p:sldId id="280" r:id="rId4"/>
    <p:sldId id="281" r:id="rId5"/>
    <p:sldId id="282" r:id="rId6"/>
    <p:sldId id="288" r:id="rId7"/>
    <p:sldId id="286" r:id="rId8"/>
    <p:sldId id="264" r:id="rId9"/>
    <p:sldId id="267" r:id="rId10"/>
    <p:sldId id="257" r:id="rId11"/>
    <p:sldId id="269" r:id="rId12"/>
    <p:sldId id="289" r:id="rId13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CC5A3-122F-4CBB-9E91-B4CBA81BE426}" type="datetimeFigureOut">
              <a:rPr lang="ro-RO" smtClean="0"/>
              <a:pPr/>
              <a:t>26.01.2020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12D9-F24E-4E18-BB1E-9E0727A56D90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81D99-8A8A-4B6D-8EEB-A1D78DE80A61}" type="slidenum">
              <a:rPr lang="ro-RO" smtClean="0"/>
              <a:pPr/>
              <a:t>1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BDE2A20-19E0-4932-A5F2-A453B7D7B1FE}" type="datetime1">
              <a:rPr lang="ro-RO" smtClean="0"/>
              <a:pPr/>
              <a:t>26.01.2020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o-RO"/>
              <a:t>KOM-22-23 January 2020, Matera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39595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A1E2-4074-4FD8-A5FE-0165C089CEDB}" type="datetime1">
              <a:rPr lang="ro-RO" smtClean="0"/>
              <a:pPr/>
              <a:t>26.01.2020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KOM-22-23 January 2020, Matera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55724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2FC57B9-DC50-4873-8AD3-75A839C7F325}" type="datetime1">
              <a:rPr lang="ro-RO" smtClean="0"/>
              <a:pPr/>
              <a:t>26.01.2020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r>
              <a:rPr lang="ro-RO"/>
              <a:t>KOM-22-23 January 2020, Matera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95543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689F-DF3B-410C-93A2-A0BFDD0EE8A0}" type="datetime1">
              <a:rPr lang="ro-RO" smtClean="0"/>
              <a:pPr/>
              <a:t>26.01.2020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KOM-22-23 January 2020, Matera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89403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C3AC63-7B65-4CFD-8E12-DB0AE52E759E}" type="datetime1">
              <a:rPr lang="ro-RO" smtClean="0"/>
              <a:pPr/>
              <a:t>26.01.2020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o-RO"/>
              <a:t>KOM-22-23 January 2020, Matera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30806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0F9B-3C78-45A1-905F-2F909864CADF}" type="datetime1">
              <a:rPr lang="ro-RO" smtClean="0"/>
              <a:pPr/>
              <a:t>26.01.2020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KOM-22-23 January 2020, Matera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95401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AD7A-EB1B-4236-B26C-0FEFF9623603}" type="datetime1">
              <a:rPr lang="ro-RO" smtClean="0"/>
              <a:pPr/>
              <a:t>26.01.2020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KOM-22-23 January 2020, Matera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38042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E841-0ADE-4F37-98C6-F6EEBFB17B66}" type="datetime1">
              <a:rPr lang="ro-RO" smtClean="0"/>
              <a:pPr/>
              <a:t>26.01.2020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KOM-22-23 January 2020, Matera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75757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13AD-085D-48E8-A3FB-0F25B6777712}" type="datetime1">
              <a:rPr lang="ro-RO" smtClean="0"/>
              <a:pPr/>
              <a:t>26.01.2020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KOM-22-23 January 2020, Matera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93856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E22F3B6-0744-4784-AE08-399F39F9BD8B}" type="datetime1">
              <a:rPr lang="ro-RO" smtClean="0"/>
              <a:pPr/>
              <a:t>26.01.2020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o-RO"/>
              <a:t>KOM-22-23 January 2020, Matera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77431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6F1F-795E-4CE7-9CC6-96119E3A3E13}" type="datetime1">
              <a:rPr lang="ro-RO" smtClean="0"/>
              <a:pPr/>
              <a:t>26.01.2020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21488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5EB513E-C807-4956-B233-30905E5B61AB}" type="datetime1">
              <a:rPr lang="ro-RO" smtClean="0"/>
              <a:pPr/>
              <a:t>26.01.2020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ro-RO"/>
              <a:t>KOM-22-23 January 2020, Matera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09586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edefop.europa.eu/ro/publications-and-resources/publications/307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435893" y="4610099"/>
            <a:ext cx="8245162" cy="1524001"/>
          </a:xfrm>
        </p:spPr>
        <p:txBody>
          <a:bodyPr>
            <a:noAutofit/>
          </a:bodyPr>
          <a:lstStyle/>
          <a:p>
            <a:pPr algn="ctr"/>
            <a:r>
              <a:rPr lang="it-IT" sz="3100" b="1" i="1" dirty="0">
                <a:solidFill>
                  <a:srgbClr val="FFFFFF"/>
                </a:solidFill>
              </a:rPr>
              <a:t/>
            </a:r>
            <a:br>
              <a:rPr lang="it-IT" sz="3100" b="1" i="1" dirty="0">
                <a:solidFill>
                  <a:srgbClr val="FFFFFF"/>
                </a:solidFill>
              </a:rPr>
            </a:br>
            <a:r>
              <a:rPr lang="it-IT" sz="3100" b="1" i="1" dirty="0">
                <a:solidFill>
                  <a:srgbClr val="FFFFFF"/>
                </a:solidFill>
              </a:rPr>
              <a:t/>
            </a:r>
            <a:br>
              <a:rPr lang="it-IT" sz="3100" b="1" i="1" dirty="0">
                <a:solidFill>
                  <a:srgbClr val="FFFFFF"/>
                </a:solidFill>
              </a:rPr>
            </a:br>
            <a:r>
              <a:rPr lang="it-IT" sz="4400" b="1" i="1" dirty="0">
                <a:solidFill>
                  <a:srgbClr val="FFFFFF"/>
                </a:solidFill>
              </a:rPr>
              <a:t>LEAD!</a:t>
            </a:r>
            <a:r>
              <a:rPr lang="it-IT" sz="3100" b="1" i="1" dirty="0">
                <a:solidFill>
                  <a:srgbClr val="FFFFFF"/>
                </a:solidFill>
              </a:rPr>
              <a:t/>
            </a:r>
            <a:br>
              <a:rPr lang="it-IT" sz="3100" b="1" i="1" dirty="0">
                <a:solidFill>
                  <a:srgbClr val="FFFFFF"/>
                </a:solidFill>
              </a:rPr>
            </a:br>
            <a:r>
              <a:rPr lang="it-IT" sz="3100" b="1" i="1" dirty="0">
                <a:solidFill>
                  <a:srgbClr val="FFFFFF"/>
                </a:solidFill>
              </a:rPr>
              <a:t>Specific Learning Disorder no more!</a:t>
            </a:r>
            <a:br>
              <a:rPr lang="it-IT" sz="3100" b="1" i="1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2019-1-IT02-KA201-063254</a:t>
            </a:r>
            <a:endParaRPr lang="ro-RO" sz="31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C55F86D3-FCE1-4D7D-AF41-71DC287064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23900"/>
            <a:ext cx="9144000" cy="3708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929C5D9-9F34-4291-89A1-8EC391C238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0794" y="641102"/>
            <a:ext cx="2750058" cy="369851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erasmus plus png&quot;">
            <a:extLst>
              <a:ext uri="{FF2B5EF4-FFF2-40B4-BE49-F238E27FC236}">
                <a16:creationId xmlns:a16="http://schemas.microsoft.com/office/drawing/2014/main" xmlns="" id="{4EA71677-1B50-484D-B0D4-A0AF301D4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9600" y="1295400"/>
            <a:ext cx="2260723" cy="105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knife&#10;&#10;Description automatically generated">
            <a:extLst>
              <a:ext uri="{FF2B5EF4-FFF2-40B4-BE49-F238E27FC236}">
                <a16:creationId xmlns:a16="http://schemas.microsoft.com/office/drawing/2014/main" xmlns="" id="{D2D0E8AE-BD75-47AB-B82F-EB1131FC54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136" y="2003067"/>
            <a:ext cx="5115548" cy="984742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DEE3228-A905-44E8-9084-7184118C1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6528" y="642071"/>
            <a:ext cx="5606415" cy="370144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EF51BA0D-CFE3-4E49-80A1-2F9C56EBBD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36495" y="4432079"/>
            <a:ext cx="62798" cy="19607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435894" y="6400800"/>
            <a:ext cx="51879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o-RO"/>
              <a:t>KOM-22-23 </a:t>
            </a:r>
            <a:r>
              <a:rPr lang="ro-RO" err="1"/>
              <a:t>January</a:t>
            </a:r>
            <a:r>
              <a:rPr lang="ro-RO"/>
              <a:t> 2020, Matera</a:t>
            </a:r>
          </a:p>
        </p:txBody>
      </p:sp>
      <p:pic>
        <p:nvPicPr>
          <p:cNvPr id="10" name="Picture 9" descr="LogoLe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2743200"/>
            <a:ext cx="1447800" cy="144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2">
            <a:extLst>
              <a:ext uri="{FF2B5EF4-FFF2-40B4-BE49-F238E27FC236}">
                <a16:creationId xmlns:a16="http://schemas.microsoft.com/office/drawing/2014/main" xmlns="" id="{1E5E4503-CC62-4DA9-9121-0A1571998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xmlns="" id="{D8D61A1B-3C4C-4F0E-965F-15837624C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xmlns="" id="{00E56243-9701-44E8-8A92-319433305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xmlns="" id="{5B1F1915-E076-48EB-BB4A-EE9808EB40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20">
            <a:extLst>
              <a:ext uri="{FF2B5EF4-FFF2-40B4-BE49-F238E27FC236}">
                <a16:creationId xmlns:a16="http://schemas.microsoft.com/office/drawing/2014/main" xmlns="" id="{4CFB7F65-9106-4CAB-B5F1-B6B1476E70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ine 1" descr="20191213_094834.jpg">
            <a:extLst>
              <a:ext uri="{FF2B5EF4-FFF2-40B4-BE49-F238E27FC236}">
                <a16:creationId xmlns:a16="http://schemas.microsoft.com/office/drawing/2014/main" xmlns="" id="{1704E2F9-A87E-47F9-A47D-76BAFE1F3BB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/>
          <a:srcRect l="13558" r="26339"/>
          <a:stretch/>
        </p:blipFill>
        <p:spPr>
          <a:xfrm>
            <a:off x="334899" y="641102"/>
            <a:ext cx="2777492" cy="3465902"/>
          </a:xfrm>
          <a:prstGeom prst="rect">
            <a:avLst/>
          </a:prstGeom>
          <a:noFill/>
        </p:spPr>
      </p:pic>
      <p:grpSp>
        <p:nvGrpSpPr>
          <p:cNvPr id="34" name="Group 22">
            <a:extLst>
              <a:ext uri="{FF2B5EF4-FFF2-40B4-BE49-F238E27FC236}">
                <a16:creationId xmlns:a16="http://schemas.microsoft.com/office/drawing/2014/main" xmlns="" id="{DA46084B-0DB4-4217-8429-5BB07C7130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4899" y="453643"/>
            <a:ext cx="8474201" cy="5936922"/>
            <a:chOff x="446533" y="453643"/>
            <a:chExt cx="11298934" cy="593692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C96A87B-A6AF-49F9-A35C-DBCD32934F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4">
              <a:extLst>
                <a:ext uri="{FF2B5EF4-FFF2-40B4-BE49-F238E27FC236}">
                  <a16:creationId xmlns:a16="http://schemas.microsoft.com/office/drawing/2014/main" xmlns="" id="{E0996FEB-A7FD-41B5-AC7B-E2ED8B7623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7F9DE51B-4C99-46DA-BAA8-AFBACAA90C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6">
              <a:extLst>
                <a:ext uri="{FF2B5EF4-FFF2-40B4-BE49-F238E27FC236}">
                  <a16:creationId xmlns:a16="http://schemas.microsoft.com/office/drawing/2014/main" xmlns="" id="{2F3AC5DB-7693-457F-ACCC-7E0B50B989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Footer Placeholder 5"/>
          <p:cNvSpPr txBox="1">
            <a:spLocks/>
          </p:cNvSpPr>
          <p:nvPr/>
        </p:nvSpPr>
        <p:spPr>
          <a:xfrm>
            <a:off x="435893" y="4334837"/>
            <a:ext cx="8245162" cy="1140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i="0" u="none" strike="noStrike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Matera</a:t>
            </a:r>
            <a:r>
              <a:rPr lang="en-US" sz="36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 </a:t>
            </a:r>
            <a:r>
              <a:rPr kumimoji="0" lang="en-US" sz="3600" i="0" u="none" strike="noStrike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capitală culturală 2019</a:t>
            </a:r>
          </a:p>
        </p:txBody>
      </p:sp>
      <p:pic>
        <p:nvPicPr>
          <p:cNvPr id="2" name="Imagine 1" descr="20191213_094805.jpg"/>
          <p:cNvPicPr>
            <a:picLocks noGrp="1" noChangeAspect="1"/>
          </p:cNvPicPr>
          <p:nvPr isPhoto="1"/>
        </p:nvPicPr>
        <p:blipFill rotWithShape="1">
          <a:blip r:embed="rId3" cstate="screen"/>
          <a:srcRect t="17810" r="3" b="3"/>
          <a:stretch/>
        </p:blipFill>
        <p:spPr>
          <a:xfrm>
            <a:off x="3181372" y="641102"/>
            <a:ext cx="5622634" cy="3465902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94" y="5951811"/>
            <a:ext cx="51879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KOM-22-23 January 2020, Matera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46E34E1-B02F-482E-89F3-EBE25579B7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18CB569-04D1-48E8-B481-E5ED932322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4903E36-6DF4-4139-9B9A-3E7B71025B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B39F387-8D08-4ACA-9F1D-F614E3A225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A6BDBF07-1A28-45F1-9EA6-1B337166D2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E39B33A-95F6-4FFA-9E64-4AA8C4DC4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024" y="4020816"/>
            <a:ext cx="8470076" cy="2296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435893" y="4020816"/>
            <a:ext cx="8245162" cy="1475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i="0" u="none" strike="noStrike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Matera</a:t>
            </a:r>
            <a:r>
              <a:rPr lang="en-US" sz="36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 </a:t>
            </a:r>
            <a:r>
              <a:rPr kumimoji="0" lang="en-US" sz="3600" i="0" u="none" strike="noStrike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capitală culturală 2019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5A254D7-1D9E-488F-B8F3-2359B1A261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457199"/>
            <a:ext cx="4206362" cy="94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6A178CB-16DF-49C1-A256-0EC9C3E77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5450" y="453643"/>
            <a:ext cx="4193650" cy="9855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Imagine 1" descr="DSC_0421.JPG">
            <a:extLst>
              <a:ext uri="{FF2B5EF4-FFF2-40B4-BE49-F238E27FC236}">
                <a16:creationId xmlns:a16="http://schemas.microsoft.com/office/drawing/2014/main" xmlns="" id="{B9EE1627-AAD6-4D75-9D72-30B0FEFA8DB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/>
          <a:srcRect l="28231" r="27377"/>
          <a:stretch/>
        </p:blipFill>
        <p:spPr>
          <a:xfrm>
            <a:off x="334892" y="636397"/>
            <a:ext cx="2065122" cy="3279644"/>
          </a:xfrm>
          <a:prstGeom prst="rect">
            <a:avLst/>
          </a:prstGeom>
          <a:noFill/>
        </p:spPr>
      </p:pic>
      <p:pic>
        <p:nvPicPr>
          <p:cNvPr id="4" name="Imagine 1" descr="IMG_20191213_132351.jpg">
            <a:extLst>
              <a:ext uri="{FF2B5EF4-FFF2-40B4-BE49-F238E27FC236}">
                <a16:creationId xmlns:a16="http://schemas.microsoft.com/office/drawing/2014/main" xmlns="" id="{A281A0F5-0490-43CC-A389-16E50F85146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screen"/>
          <a:srcRect l="3337" r="12913" b="-1"/>
          <a:stretch/>
        </p:blipFill>
        <p:spPr>
          <a:xfrm>
            <a:off x="2481281" y="636397"/>
            <a:ext cx="2059981" cy="3279644"/>
          </a:xfrm>
          <a:prstGeom prst="rect">
            <a:avLst/>
          </a:prstGeom>
          <a:noFill/>
        </p:spPr>
      </p:pic>
      <p:pic>
        <p:nvPicPr>
          <p:cNvPr id="2" name="Imagine 1" descr="DSC_0397.JPG"/>
          <p:cNvPicPr>
            <a:picLocks noGrp="1" noChangeAspect="1"/>
          </p:cNvPicPr>
          <p:nvPr isPhoto="1"/>
        </p:nvPicPr>
        <p:blipFill rotWithShape="1">
          <a:blip r:embed="rId4" cstate="screen"/>
          <a:srcRect l="2968" r="13283" b="-1"/>
          <a:stretch/>
        </p:blipFill>
        <p:spPr>
          <a:xfrm>
            <a:off x="4615450" y="636397"/>
            <a:ext cx="2059981" cy="3279644"/>
          </a:xfrm>
          <a:prstGeom prst="rect">
            <a:avLst/>
          </a:prstGeom>
          <a:noFill/>
        </p:spPr>
      </p:pic>
      <p:pic>
        <p:nvPicPr>
          <p:cNvPr id="5" name="Imagine 1" descr="IMG_20191213_162058.jpg">
            <a:extLst>
              <a:ext uri="{FF2B5EF4-FFF2-40B4-BE49-F238E27FC236}">
                <a16:creationId xmlns:a16="http://schemas.microsoft.com/office/drawing/2014/main" xmlns="" id="{D2D6DA5E-499C-4EEA-A767-3E811E68078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5" cstate="screen"/>
          <a:srcRect l="26462" r="29571"/>
          <a:stretch/>
        </p:blipFill>
        <p:spPr>
          <a:xfrm>
            <a:off x="6749628" y="636397"/>
            <a:ext cx="2059980" cy="3279644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94" y="5951811"/>
            <a:ext cx="51879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KOM-22-23 January 2020, Matera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928117C-9446-4E7F-AE62-95E0F6DB5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4D30AFB-4D71-48B0-AA00-28EE92363A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6A0B76F-8010-4C62-B4B6-C5FC438C05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FC936C0-4624-438D-BDD0-6B296BD640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683F1FFD-1AA8-4EC2-97B9-FEC7564F48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ine 4" descr="IMG_20191213_202219.jpg">
            <a:extLst>
              <a:ext uri="{FF2B5EF4-FFF2-40B4-BE49-F238E27FC236}">
                <a16:creationId xmlns:a16="http://schemas.microsoft.com/office/drawing/2014/main" xmlns="" id="{30F5E141-A868-4D79-8FE3-AE6DB04C344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/>
          <a:srcRect t="24293" r="2" b="2"/>
          <a:stretch/>
        </p:blipFill>
        <p:spPr>
          <a:xfrm>
            <a:off x="334900" y="723899"/>
            <a:ext cx="5623962" cy="5676901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8FF0F8A7-C9E3-49D9-A67E-09FF582C78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723899"/>
            <a:ext cx="277749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6182208" y="3201565"/>
            <a:ext cx="2599842" cy="20858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Aft>
                <a:spcPts val="600"/>
              </a:spcAft>
            </a:pPr>
            <a:r>
              <a:rPr lang="ro-RO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Participare KOM -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</a:t>
            </a:r>
            <a:r>
              <a:rPr lang="ro-RO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ro-RO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lvl="1">
              <a:spcAft>
                <a:spcPts val="600"/>
              </a:spcAft>
            </a:pP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Aft>
                <a:spcPts val="600"/>
              </a:spcAft>
            </a:pPr>
            <a:r>
              <a:rPr lang="ro-RO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Genoveva</a:t>
            </a:r>
            <a:r>
              <a:rPr lang="ro-RO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Aurelia Farcaș</a:t>
            </a:r>
            <a:r>
              <a:rPr lang="ro-R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reprezentant legal și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monitorizarea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Aft>
                <a:spcPts val="600"/>
              </a:spcAft>
            </a:pPr>
            <a:endParaRPr lang="ro-RO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Aft>
                <a:spcPts val="600"/>
              </a:spcAft>
            </a:pPr>
            <a:r>
              <a:rPr lang="ro-RO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Gabriela </a:t>
            </a:r>
            <a:r>
              <a:rPr lang="ro-RO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Conea</a:t>
            </a:r>
            <a:r>
              <a:rPr lang="ro-RO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manager tehnic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ro-RO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</a:t>
            </a:r>
            <a:r>
              <a:rPr lang="ro-RO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 </a:t>
            </a:r>
            <a:r>
              <a:rPr lang="en-US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suplimentare</a:t>
            </a:r>
            <a:endParaRPr lang="ro-RO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4274C20-A98B-4AC3-B16A-B7F41CB582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4900" y="453643"/>
            <a:ext cx="8474200" cy="98554"/>
            <a:chOff x="446534" y="453643"/>
            <a:chExt cx="11298933" cy="9855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43ECC69B-2243-424A-8237-CF490F8B06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6D2EA3B9-3D17-4510-8464-E74F67267C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AA5DFA43-F31D-4C31-8826-6B40A21CF9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94" y="6400800"/>
            <a:ext cx="51879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KOM-22-23 January 2020, Matera</a:t>
            </a:r>
          </a:p>
        </p:txBody>
      </p:sp>
    </p:spTree>
    <p:extLst>
      <p:ext uri="{BB962C8B-B14F-4D97-AF65-F5344CB8AC3E}">
        <p14:creationId xmlns:p14="http://schemas.microsoft.com/office/powerpoint/2010/main" xmlns="" val="138042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erasmus plus png&quot;">
            <a:extLst>
              <a:ext uri="{FF2B5EF4-FFF2-40B4-BE49-F238E27FC236}">
                <a16:creationId xmlns:a16="http://schemas.microsoft.com/office/drawing/2014/main" xmlns="" id="{9F5D10EC-CF52-44A2-BF11-9C65ADCC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5800" y="2459090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xmlns="" id="{7DFDD70F-99A4-4803-81BD-403069360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300" y="4271453"/>
            <a:ext cx="2527432" cy="486530"/>
          </a:xfrm>
          <a:prstGeom prst="rect">
            <a:avLst/>
          </a:prstGeom>
        </p:spPr>
      </p:pic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3341916" y="1937657"/>
            <a:ext cx="5428707" cy="473290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Creșterea INCLUZIUNII SOCIALE începând cu educația școlară și scăderea abandonului școlar timpuriu (ESL), abilitând elevii cu competențele adecvate.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Proiectul dorește să identifice și să învingă barierele cu care elevii cu deficiențe specifice de învățare – dislexie, disgrafie, discalculie – se confruntă la școală, când încep să scrie și să citească.</a:t>
            </a:r>
            <a:endParaRPr lang="ro-RO" sz="2200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816102" y="6272784"/>
            <a:ext cx="47457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o-RO" dirty="0"/>
              <a:t>KOM-22-23 </a:t>
            </a:r>
            <a:r>
              <a:rPr lang="ro-RO" dirty="0" err="1"/>
              <a:t>January</a:t>
            </a:r>
            <a:r>
              <a:rPr lang="ro-RO" dirty="0"/>
              <a:t> 2020, </a:t>
            </a:r>
            <a:r>
              <a:rPr lang="ro-RO" dirty="0" err="1"/>
              <a:t>Matera</a:t>
            </a:r>
            <a:endParaRPr lang="ro-RO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D86202-88FA-4EC4-ACC9-C17A737D2BAB}"/>
              </a:ext>
            </a:extLst>
          </p:cNvPr>
          <p:cNvSpPr txBox="1"/>
          <p:nvPr/>
        </p:nvSpPr>
        <p:spPr>
          <a:xfrm>
            <a:off x="4038600" y="1295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SCOPUL PROIECTULUI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3616233" y="2516147"/>
            <a:ext cx="5047707" cy="2853761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o-RO" sz="2400" dirty="0">
                <a:solidFill>
                  <a:schemeClr val="tx1"/>
                </a:solidFill>
                <a:latin typeface="Calibri" pitchFamily="34" charset="0"/>
              </a:rPr>
              <a:t>Să abiliteze și să sprijine elevii (9 - 14 ani) în dezvoltarea competențelor potrivite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pentru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utilizarea</a:t>
            </a:r>
            <a:r>
              <a:rPr lang="ro-RO" sz="2400" dirty="0">
                <a:solidFill>
                  <a:schemeClr val="tx1"/>
                </a:solidFill>
                <a:latin typeface="Calibri" pitchFamily="34" charset="0"/>
              </a:rPr>
              <a:t> tehnologii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lor</a:t>
            </a:r>
            <a:r>
              <a:rPr lang="ro-RO" sz="2400" dirty="0">
                <a:solidFill>
                  <a:schemeClr val="tx1"/>
                </a:solidFill>
                <a:latin typeface="Calibri" pitchFamily="34" charset="0"/>
              </a:rPr>
              <a:t> adaptive cu ajutorul unei platforme inovat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oare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-</a:t>
            </a:r>
            <a:r>
              <a:rPr lang="ro-RO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o-RO" sz="2400" b="1" dirty="0">
                <a:solidFill>
                  <a:schemeClr val="tx1"/>
                </a:solidFill>
                <a:latin typeface="Calibri" pitchFamily="34" charset="0"/>
              </a:rPr>
              <a:t>”</a:t>
            </a:r>
            <a:r>
              <a:rPr lang="ro-RO" sz="2400" b="1" dirty="0" err="1">
                <a:solidFill>
                  <a:schemeClr val="tx1"/>
                </a:solidFill>
                <a:latin typeface="Calibri" pitchFamily="34" charset="0"/>
              </a:rPr>
              <a:t>My</a:t>
            </a:r>
            <a:r>
              <a:rPr lang="ro-RO" sz="24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o-RO" sz="2400" b="1" dirty="0" err="1">
                <a:solidFill>
                  <a:schemeClr val="tx1"/>
                </a:solidFill>
                <a:latin typeface="Calibri" pitchFamily="34" charset="0"/>
              </a:rPr>
              <a:t>skills</a:t>
            </a:r>
            <a:r>
              <a:rPr lang="ro-RO" sz="2400" b="1" dirty="0">
                <a:solidFill>
                  <a:schemeClr val="tx1"/>
                </a:solidFill>
                <a:latin typeface="Calibri" pitchFamily="34" charset="0"/>
              </a:rPr>
              <a:t>”</a:t>
            </a:r>
            <a:endParaRPr lang="ro-RO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ro-RO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816102" y="6272784"/>
            <a:ext cx="47457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o-RO" dirty="0"/>
              <a:t>KOM-22-23 </a:t>
            </a:r>
            <a:r>
              <a:rPr lang="ro-RO" dirty="0" err="1"/>
              <a:t>January</a:t>
            </a:r>
            <a:r>
              <a:rPr lang="ro-RO" dirty="0"/>
              <a:t> 2020, </a:t>
            </a:r>
            <a:r>
              <a:rPr lang="ro-RO" dirty="0" err="1"/>
              <a:t>Matera</a:t>
            </a:r>
            <a:endParaRPr lang="ro-RO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048C56-5A6C-4F1E-AEDF-03BCEFC872FC}"/>
              </a:ext>
            </a:extLst>
          </p:cNvPr>
          <p:cNvSpPr txBox="1"/>
          <p:nvPr/>
        </p:nvSpPr>
        <p:spPr>
          <a:xfrm>
            <a:off x="3087732" y="1219200"/>
            <a:ext cx="5446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OBIECTIVE PRINCIPALE</a:t>
            </a:r>
          </a:p>
        </p:txBody>
      </p:sp>
      <p:pic>
        <p:nvPicPr>
          <p:cNvPr id="11" name="Picture 2" descr="Image result for erasmus plus png&quot;">
            <a:extLst>
              <a:ext uri="{FF2B5EF4-FFF2-40B4-BE49-F238E27FC236}">
                <a16:creationId xmlns:a16="http://schemas.microsoft.com/office/drawing/2014/main" xmlns="" id="{A6A64396-B269-4EAD-85A3-89322EF9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5800" y="2459090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knife&#10;&#10;Description automatically generated">
            <a:extLst>
              <a:ext uri="{FF2B5EF4-FFF2-40B4-BE49-F238E27FC236}">
                <a16:creationId xmlns:a16="http://schemas.microsoft.com/office/drawing/2014/main" xmlns="" id="{DB2ED25E-F917-4FFA-8BCC-B3B526F2AC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300" y="4271453"/>
            <a:ext cx="2527432" cy="486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3557764" y="2459090"/>
            <a:ext cx="5047707" cy="405079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200" b="1" dirty="0">
                <a:solidFill>
                  <a:schemeClr val="tx1"/>
                </a:solidFill>
                <a:latin typeface="Calibri" pitchFamily="34" charset="0"/>
              </a:rPr>
              <a:t>direct</a:t>
            </a:r>
            <a:r>
              <a:rPr lang="ro-RO" sz="2200" dirty="0">
                <a:solidFill>
                  <a:schemeClr val="tx1"/>
                </a:solidFill>
                <a:latin typeface="Calibri" pitchFamily="34" charset="0"/>
              </a:rPr>
              <a:t>: elevi cu dificultăți specifice de învățare (SLD) cu vârste între 9-14 ani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o-RO" sz="2200" dirty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200" b="1" dirty="0">
                <a:solidFill>
                  <a:schemeClr val="tx1"/>
                </a:solidFill>
                <a:latin typeface="Calibri" pitchFamily="34" charset="0"/>
              </a:rPr>
              <a:t>indirect</a:t>
            </a:r>
            <a:r>
              <a:rPr lang="ro-RO" sz="2200" dirty="0">
                <a:solidFill>
                  <a:schemeClr val="tx1"/>
                </a:solidFill>
                <a:latin typeface="Calibri" pitchFamily="34" charset="0"/>
              </a:rPr>
              <a:t>: profesori, directori, consilieri, formatori, personal școlar care se ocupă de elevi cu tulburări specifice de învățare, familiile acestor elevi</a:t>
            </a:r>
            <a:endParaRPr lang="ro-RO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ro-RO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816102" y="6272784"/>
            <a:ext cx="47457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o-RO"/>
              <a:t>KOM-22-23 January 2020, Matera</a:t>
            </a:r>
          </a:p>
        </p:txBody>
      </p:sp>
      <p:pic>
        <p:nvPicPr>
          <p:cNvPr id="10" name="Picture 2" descr="Image result for erasmus plus png&quot;">
            <a:extLst>
              <a:ext uri="{FF2B5EF4-FFF2-40B4-BE49-F238E27FC236}">
                <a16:creationId xmlns:a16="http://schemas.microsoft.com/office/drawing/2014/main" xmlns="" id="{34517FB7-8F5D-4D7A-8F77-1457D31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5800" y="2459090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knife&#10;&#10;Description automatically generated">
            <a:extLst>
              <a:ext uri="{FF2B5EF4-FFF2-40B4-BE49-F238E27FC236}">
                <a16:creationId xmlns:a16="http://schemas.microsoft.com/office/drawing/2014/main" xmlns="" id="{D2271ABC-0717-4F96-8E22-B6FF40BD1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300" y="4271453"/>
            <a:ext cx="2527432" cy="4865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368B19-F0DF-4EAE-A473-BF2772155CFA}"/>
              </a:ext>
            </a:extLst>
          </p:cNvPr>
          <p:cNvSpPr txBox="1"/>
          <p:nvPr/>
        </p:nvSpPr>
        <p:spPr>
          <a:xfrm>
            <a:off x="4953000" y="1219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 ŢINTĂ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3505200" y="3117278"/>
            <a:ext cx="5500823" cy="206165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platform</a:t>
            </a:r>
            <a:r>
              <a:rPr lang="ro-R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inovatoare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22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Competențele</a:t>
            </a:r>
            <a:r>
              <a:rPr lang="en-US" sz="2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mele</a:t>
            </a:r>
            <a:r>
              <a:rPr lang="en-US" sz="2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Materialul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învățare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conformitate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ghidul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validare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învățării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non-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formale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informale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(CEDEFOP)</a:t>
            </a:r>
            <a:endParaRPr lang="ro-RO" sz="2200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816102" y="6272784"/>
            <a:ext cx="47457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o-RO"/>
              <a:t>KOM-22-23 January 2020, Matera</a:t>
            </a:r>
          </a:p>
        </p:txBody>
      </p:sp>
      <p:pic>
        <p:nvPicPr>
          <p:cNvPr id="10" name="Imagine 9" descr="Screenshot_20200122-150500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 t="4444" r="3198" b="6217"/>
          <a:stretch>
            <a:fillRect/>
          </a:stretch>
        </p:blipFill>
        <p:spPr>
          <a:xfrm>
            <a:off x="794331" y="2139387"/>
            <a:ext cx="2482269" cy="40726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C4F150-A55C-4B31-9D91-77FFEB274AA7}"/>
              </a:ext>
            </a:extLst>
          </p:cNvPr>
          <p:cNvSpPr txBox="1"/>
          <p:nvPr/>
        </p:nvSpPr>
        <p:spPr>
          <a:xfrm>
            <a:off x="5105400" y="1219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REZULTATE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3810000" y="1810288"/>
            <a:ext cx="5047707" cy="503682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o-RO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Prezentarea proiectului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ro-RO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background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ro-RO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diagrama </a:t>
            </a:r>
            <a:r>
              <a:rPr lang="ro-RO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Gantt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o-RO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reuniuni transnaționale, evenimente de multiplicare</a:t>
            </a:r>
            <a:endParaRPr lang="en-US" sz="2000" b="1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ro-RO" sz="2000" b="1" dirty="0" err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rezentarea</a:t>
            </a:r>
            <a:r>
              <a:rPr lang="ro-RO" sz="20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instituţiilor partenere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lang="ro-RO" sz="2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Enfor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-Research Institute/Centre,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Policoro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-Italia (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Coordonator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Istituto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Comprensivo2 "Giovanni Paolo Ii",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Policoro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- Italia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Lifelong Learning Platform –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Belgia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Universidad De Valladolid –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Spania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sz="2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Inspectoratul Școlar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Jude</a:t>
            </a:r>
            <a:r>
              <a:rPr lang="ro-RO" sz="2000" dirty="0" err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țean</a:t>
            </a:r>
            <a:r>
              <a:rPr lang="ro-RO" sz="2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Iași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ro-RO" sz="2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anagementul</a:t>
            </a:r>
            <a:r>
              <a:rPr lang="ro-RO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proiectului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Produse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ro-RO" sz="2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ntelectual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ro-RO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IO1 – European Adapting Tool License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IO2 – platforma </a:t>
            </a:r>
            <a:r>
              <a:rPr lang="ro-RO" sz="2000" i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My</a:t>
            </a:r>
            <a:r>
              <a:rPr lang="ro-RO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o-RO" sz="2000" i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Skills</a:t>
            </a:r>
            <a:r>
              <a:rPr lang="ro-RO" sz="2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816102" y="6272784"/>
            <a:ext cx="47457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o-RO" dirty="0"/>
              <a:t>KOM-22-23 </a:t>
            </a:r>
            <a:r>
              <a:rPr lang="ro-RO" dirty="0" err="1"/>
              <a:t>January</a:t>
            </a:r>
            <a:r>
              <a:rPr lang="ro-RO" dirty="0"/>
              <a:t> 2020, </a:t>
            </a:r>
            <a:r>
              <a:rPr lang="ro-RO" dirty="0" err="1"/>
              <a:t>Matera</a:t>
            </a:r>
            <a:endParaRPr lang="ro-RO" dirty="0"/>
          </a:p>
        </p:txBody>
      </p:sp>
      <p:pic>
        <p:nvPicPr>
          <p:cNvPr id="10" name="Picture 2" descr="Image result for erasmus plus png&quot;">
            <a:extLst>
              <a:ext uri="{FF2B5EF4-FFF2-40B4-BE49-F238E27FC236}">
                <a16:creationId xmlns:a16="http://schemas.microsoft.com/office/drawing/2014/main" xmlns="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5800" y="2459090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knife&#10;&#10;Description automatically generated">
            <a:extLst>
              <a:ext uri="{FF2B5EF4-FFF2-40B4-BE49-F238E27FC236}">
                <a16:creationId xmlns:a16="http://schemas.microsoft.com/office/drawing/2014/main" xmlns="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300" y="4271453"/>
            <a:ext cx="2527432" cy="4865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106BB54-D755-4FAA-B94D-29AD7CD93BE4}"/>
              </a:ext>
            </a:extLst>
          </p:cNvPr>
          <p:cNvSpPr txBox="1"/>
          <p:nvPr/>
        </p:nvSpPr>
        <p:spPr>
          <a:xfrm>
            <a:off x="3200400" y="1219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ZIUA 1 – 22 IANUARE 2020</a:t>
            </a:r>
          </a:p>
        </p:txBody>
      </p:sp>
    </p:spTree>
    <p:extLst>
      <p:ext uri="{BB962C8B-B14F-4D97-AF65-F5344CB8AC3E}">
        <p14:creationId xmlns:p14="http://schemas.microsoft.com/office/powerpoint/2010/main" xmlns="" val="359694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3733800" y="2459090"/>
            <a:ext cx="5047707" cy="405079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Analiz</a:t>
            </a:r>
            <a:r>
              <a:rPr lang="ro-RO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ă contract și b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uget</a:t>
            </a:r>
            <a:r>
              <a:rPr lang="ro-RO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monitorizare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financia</a:t>
            </a:r>
            <a:r>
              <a:rPr lang="ro-RO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ră</a:t>
            </a:r>
            <a:r>
              <a:rPr lang="ro-RO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Comunicare: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Website </a:t>
            </a:r>
            <a:r>
              <a:rPr lang="ro-RO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și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social media, Newsletter</a:t>
            </a:r>
            <a:r>
              <a:rPr lang="ro-RO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o-RO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Comunicare internă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Diseminare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Raportare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Evenimente de </a:t>
            </a:r>
            <a:r>
              <a:rPr lang="en-GB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ro-RO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ultiplicare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Fixarea reuniunii </a:t>
            </a:r>
            <a:r>
              <a:rPr lang="ro-RO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transnaț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ro-RO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ro-RO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ale de la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Iaşi: 6-7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mai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2020 </a:t>
            </a:r>
            <a:endParaRPr lang="en-US" sz="24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o-RO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816102" y="6272784"/>
            <a:ext cx="47457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o-RO" dirty="0"/>
              <a:t>KOM-22-23 </a:t>
            </a:r>
            <a:r>
              <a:rPr lang="ro-RO" dirty="0" err="1"/>
              <a:t>January</a:t>
            </a:r>
            <a:r>
              <a:rPr lang="ro-RO" dirty="0"/>
              <a:t> 2020, </a:t>
            </a:r>
            <a:r>
              <a:rPr lang="ro-RO" dirty="0" err="1"/>
              <a:t>Matera</a:t>
            </a:r>
            <a:endParaRPr lang="ro-RO" dirty="0"/>
          </a:p>
        </p:txBody>
      </p:sp>
      <p:pic>
        <p:nvPicPr>
          <p:cNvPr id="10" name="Picture 2" descr="Image result for erasmus plus png&quot;">
            <a:extLst>
              <a:ext uri="{FF2B5EF4-FFF2-40B4-BE49-F238E27FC236}">
                <a16:creationId xmlns:a16="http://schemas.microsoft.com/office/drawing/2014/main" xmlns="" id="{8F5E86F5-1182-4F05-8293-B22D7CB34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5800" y="2459090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knife&#10;&#10;Description automatically generated">
            <a:extLst>
              <a:ext uri="{FF2B5EF4-FFF2-40B4-BE49-F238E27FC236}">
                <a16:creationId xmlns:a16="http://schemas.microsoft.com/office/drawing/2014/main" xmlns="" id="{76CD5D15-58C4-4433-8857-338597CAC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300" y="4271453"/>
            <a:ext cx="2527432" cy="4865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80E19C-31DA-41BA-B6BA-CDB216966D6C}"/>
              </a:ext>
            </a:extLst>
          </p:cNvPr>
          <p:cNvSpPr txBox="1"/>
          <p:nvPr/>
        </p:nvSpPr>
        <p:spPr>
          <a:xfrm>
            <a:off x="3200400" y="1219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ZIUA 2 – 23 IANUARE 2020</a:t>
            </a:r>
          </a:p>
        </p:txBody>
      </p:sp>
    </p:spTree>
    <p:extLst>
      <p:ext uri="{BB962C8B-B14F-4D97-AF65-F5344CB8AC3E}">
        <p14:creationId xmlns:p14="http://schemas.microsoft.com/office/powerpoint/2010/main" xmlns="" val="9504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KOM-22-23 January 2020, Matera</a:t>
            </a:r>
          </a:p>
        </p:txBody>
      </p:sp>
      <p:pic>
        <p:nvPicPr>
          <p:cNvPr id="2" name="Imagine 1" descr="DSC_0294.JPG"/>
          <p:cNvPicPr>
            <a:picLocks noGrp="1" noChangeAspect="1"/>
          </p:cNvPicPr>
          <p:nvPr isPhoto="1"/>
        </p:nvPicPr>
        <p:blipFill>
          <a:blip r:embed="rId2" cstate="screen"/>
          <a:stretch>
            <a:fillRect/>
          </a:stretch>
        </p:blipFill>
        <p:spPr>
          <a:xfrm>
            <a:off x="2971800" y="2419350"/>
            <a:ext cx="6324600" cy="4743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5998464" y="609600"/>
            <a:ext cx="314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Team </a:t>
            </a:r>
            <a:r>
              <a:rPr kumimoji="0" lang="ro-RO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project</a:t>
            </a: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Imagine 8" descr="IMG_20200122_13052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2971800" cy="6858000"/>
          </a:xfrm>
          <a:prstGeom prst="rect">
            <a:avLst/>
          </a:prstGeom>
        </p:spPr>
      </p:pic>
      <p:pic>
        <p:nvPicPr>
          <p:cNvPr id="7" name="Imagine 6" descr="IMG_20200122_14414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71800" y="0"/>
            <a:ext cx="6324600" cy="474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986367FC-3290-41FF-8DC0-E603A6D23E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CADC330-D4ED-4A16-AC7D-757400A93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455422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7C25644-0B99-4603-86CF-747F33EC5C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3255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C951164-16F7-4939-BE80-3E322CF622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ine 1" descr="IMG_20191213_133118.jpg">
            <a:extLst>
              <a:ext uri="{FF2B5EF4-FFF2-40B4-BE49-F238E27FC236}">
                <a16:creationId xmlns:a16="http://schemas.microsoft.com/office/drawing/2014/main" xmlns="" id="{CB716BDE-0B31-40D5-BA78-A81D88F2E65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/>
          <a:srcRect l="32754" r="27188" b="-2"/>
          <a:stretch/>
        </p:blipFill>
        <p:spPr>
          <a:xfrm>
            <a:off x="334899" y="599724"/>
            <a:ext cx="2777492" cy="5200321"/>
          </a:xfrm>
          <a:prstGeom prst="rect">
            <a:avLst/>
          </a:prstGeom>
          <a:noFill/>
        </p:spPr>
      </p:pic>
      <p:pic>
        <p:nvPicPr>
          <p:cNvPr id="7" name="Imagine 6" descr="20191213_094805.jpg"/>
          <p:cNvPicPr>
            <a:picLocks noGrp="1" noChangeAspect="1"/>
          </p:cNvPicPr>
          <p:nvPr isPhoto="1"/>
        </p:nvPicPr>
        <p:blipFill rotWithShape="1">
          <a:blip r:embed="rId3" cstate="screen"/>
          <a:srcRect r="-2" b="18861"/>
          <a:stretch/>
        </p:blipFill>
        <p:spPr>
          <a:xfrm rot="16200000">
            <a:off x="3396018" y="386960"/>
            <a:ext cx="5200321" cy="5625847"/>
          </a:xfrm>
          <a:prstGeom prst="rect">
            <a:avLst/>
          </a:prstGeom>
          <a:noFill/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8023F65-5B0B-406C-8562-157B5280B6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899" y="5873675"/>
            <a:ext cx="8472550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94" y="5951811"/>
            <a:ext cx="51879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o-RO" dirty="0">
                <a:solidFill>
                  <a:schemeClr val="bg1"/>
                </a:solidFill>
              </a:rPr>
              <a:t>KOM-22-23 </a:t>
            </a:r>
            <a:r>
              <a:rPr lang="ro-RO" dirty="0" err="1">
                <a:solidFill>
                  <a:schemeClr val="bg1"/>
                </a:solidFill>
              </a:rPr>
              <a:t>January</a:t>
            </a:r>
            <a:r>
              <a:rPr lang="ro-RO" dirty="0">
                <a:solidFill>
                  <a:schemeClr val="bg1"/>
                </a:solidFill>
              </a:rPr>
              <a:t> 2020, </a:t>
            </a:r>
            <a:r>
              <a:rPr lang="ro-RO" dirty="0" err="1">
                <a:solidFill>
                  <a:schemeClr val="bg1"/>
                </a:solidFill>
              </a:rPr>
              <a:t>Matera</a:t>
            </a:r>
            <a:endParaRPr lang="ro-R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nd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363</Words>
  <Application>Microsoft Office PowerPoint</Application>
  <PresentationFormat>On-screen Show (4:3)</PresentationFormat>
  <Paragraphs>59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Dividend</vt:lpstr>
      <vt:lpstr>  LEAD! Specific Learning Disorder no more! 2019-1-IT02-KA201-063254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 Learning Disorder no more! 2019-1-IT02-KA201-063254</dc:title>
  <dc:creator>Irina Prodan</dc:creator>
  <cp:lastModifiedBy>gc</cp:lastModifiedBy>
  <cp:revision>7</cp:revision>
  <dcterms:created xsi:type="dcterms:W3CDTF">2020-01-25T06:44:56Z</dcterms:created>
  <dcterms:modified xsi:type="dcterms:W3CDTF">2020-01-26T13:08:19Z</dcterms:modified>
</cp:coreProperties>
</file>